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61.xml" ContentType="application/vnd.openxmlformats-officedocument.presentationml.tags+xml"/>
  <Override PartName="/ppt/tags/tag40.xml" ContentType="application/vnd.openxmlformats-officedocument.presentationml.tags+xml"/>
  <Override PartName="/ppt/tags/tag9.xml" ContentType="application/vnd.openxmlformats-officedocument.presentationml.tags+xml"/>
  <Override PartName="/ppt/tags/tag60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docProps/custom.xml" ContentType="application/vnd.openxmlformats-officedocument.custom-propertie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9" r:id="rId2"/>
    <p:sldMasterId id="2147483799" r:id="rId3"/>
  </p:sldMasterIdLst>
  <p:notesMasterIdLst>
    <p:notesMasterId r:id="rId19"/>
  </p:notesMasterIdLst>
  <p:handoutMasterIdLst>
    <p:handoutMasterId r:id="rId20"/>
  </p:handoutMasterIdLst>
  <p:sldIdLst>
    <p:sldId id="473" r:id="rId4"/>
    <p:sldId id="354" r:id="rId5"/>
    <p:sldId id="2145706129" r:id="rId6"/>
    <p:sldId id="2145706130" r:id="rId7"/>
    <p:sldId id="2145706147" r:id="rId8"/>
    <p:sldId id="2145706148" r:id="rId9"/>
    <p:sldId id="2145706149" r:id="rId10"/>
    <p:sldId id="2145706150" r:id="rId11"/>
    <p:sldId id="2145706151" r:id="rId12"/>
    <p:sldId id="2145706152" r:id="rId13"/>
    <p:sldId id="2145706153" r:id="rId14"/>
    <p:sldId id="2145706155" r:id="rId15"/>
    <p:sldId id="2145706156" r:id="rId16"/>
    <p:sldId id="2145706157" r:id="rId17"/>
    <p:sldId id="340" r:id="rId18"/>
  </p:sldIdLst>
  <p:sldSz cx="12192000" cy="6858000"/>
  <p:notesSz cx="6985000" cy="9283700"/>
  <p:custDataLst>
    <p:tags r:id="rId2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E5E105-308F-4A62-87FB-ABFFFE693338}">
          <p14:sldIdLst>
            <p14:sldId id="473"/>
            <p14:sldId id="354"/>
            <p14:sldId id="2145706129"/>
            <p14:sldId id="2145706130"/>
            <p14:sldId id="2145706147"/>
            <p14:sldId id="2145706148"/>
            <p14:sldId id="2145706149"/>
            <p14:sldId id="2145706150"/>
            <p14:sldId id="2145706151"/>
            <p14:sldId id="2145706152"/>
            <p14:sldId id="2145706153"/>
            <p14:sldId id="2145706155"/>
            <p14:sldId id="2145706156"/>
            <p14:sldId id="2145706157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4"/>
    <a:srgbClr val="003D42"/>
    <a:srgbClr val="F2F2F2"/>
    <a:srgbClr val="007BB0"/>
    <a:srgbClr val="E6F7FD"/>
    <a:srgbClr val="1C2A34"/>
    <a:srgbClr val="1B9A38"/>
    <a:srgbClr val="81BB30"/>
    <a:srgbClr val="A7124A"/>
    <a:srgbClr val="503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4B7706-B074-4ACE-BEE4-9B30B7E3B838}" v="58" dt="2023-05-10T08:51:0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56" autoAdjust="0"/>
    <p:restoredTop sz="80544" autoAdjust="0"/>
  </p:normalViewPr>
  <p:slideViewPr>
    <p:cSldViewPr snapToGrid="0" snapToObjects="1">
      <p:cViewPr varScale="1">
        <p:scale>
          <a:sx n="89" d="100"/>
          <a:sy n="89" d="100"/>
        </p:scale>
        <p:origin x="636" y="84"/>
      </p:cViewPr>
      <p:guideLst/>
    </p:cSldViewPr>
  </p:slideViewPr>
  <p:outlineViewPr>
    <p:cViewPr>
      <p:scale>
        <a:sx n="33" d="100"/>
        <a:sy n="33" d="100"/>
      </p:scale>
      <p:origin x="0" y="-390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418"/>
    </p:cViewPr>
  </p:sorterViewPr>
  <p:notesViewPr>
    <p:cSldViewPr snapToGrid="0" snapToObjects="1">
      <p:cViewPr>
        <p:scale>
          <a:sx n="110" d="100"/>
          <a:sy n="110" d="100"/>
        </p:scale>
        <p:origin x="1371" y="39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B050A3E-DBDF-454A-8774-62575AE1C62C}" type="datetimeFigureOut">
              <a:rPr lang="fr-FR" smtClean="0"/>
              <a:pPr/>
              <a:t>12/06/2023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028C3FF-1864-46F0-A6E9-D48E7661DD3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866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E392-8533-494B-8725-DCCABE6F24CC}" type="datetimeFigureOut">
              <a:rPr lang="fr-FR" smtClean="0"/>
              <a:pPr/>
              <a:t>12/06/2023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6F92-4905-4509-A26E-935F0EDAF98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72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36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31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50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88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80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8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077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537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22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9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37B4A61-1B9A-43A9-A618-1EE9A5A81F6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0ABBF0-D3AA-47BC-B98F-7F3A9456C9E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D55B9F-122C-4A75-8C65-94DC8E1D2B6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599798-F548-4AD0-997A-E17ACAD24EB3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0D44F8-92F4-471F-9BF0-AD182CB85D7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27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0D5BE-80E6-41B1-AD81-8205E9E93DB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7EC3BC-B343-4B79-B284-9028DB5D96C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68B942-E672-4C69-989B-8A8602016DC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4617F4-4A05-4FAB-B5AC-6CC0F36A64A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40AAFF-0668-41D9-8C6D-EEA405E5AB5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96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D31D6B-7647-489B-87A1-0CBE16D0B34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8EE550-1086-45C6-AF4A-1343EFD241E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D3F989-4F4D-46AB-87A8-9E5DBEF08C5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B3C2DE-726E-4F9D-BAA1-BD82442FBE2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D93D34-1059-43E1-BF8A-5C28B0AB02F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6D7B98-1DC1-424C-90D5-8B192E9121F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24DA9A-C21F-41FA-B92C-95C2051F3A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34BBCA-2FFD-4B13-8FAD-264A55D0C56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94FBC2-C535-4937-95C3-7CF72AD7D17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8E0C73-851A-4F2B-86D7-CE11870C2AD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402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2E8C1D-4F87-4AD5-AC6C-1BDDE63BD42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0908F3-CBBA-4469-8B64-E40A8BCC33C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EC3258-131B-4B45-841A-AF90DB2773E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054ACA-D5D2-417C-B254-FE122F3CBD2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A0CC01-E3F4-45BB-9F61-BD9FF463E51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96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09B00F-3A2C-4ACA-BEE6-C14AE87AE77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00F911-9550-4900-8A98-915992B2C9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813FFC-42DF-4B1A-8B62-44D9B79891A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C933B3-E8C2-4B72-BF60-57562F6B9E7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3FC619-BBCE-496F-AC8B-021CB6D6A99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25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3E2D1A-7A7A-445B-98D2-C16721C5977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A97D9C-B029-4020-9A62-9BD678A1E0E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2FAA76-7CB6-4915-BA66-2F0580FE182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7C1C49-1755-4632-8BD3-85650192D71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643BD3-8B0C-457D-B447-CDCE09231AD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52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FE3E32-A494-42A5-A460-1DB87820348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58D930-50AE-4CBE-8268-9B6E44BCB2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CD048E-BF40-411D-B8D2-59A12F781BF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B04E920-870A-4BA4-B362-31023A55D82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864CA2-0874-446A-A993-150D2B5081D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8E9E6-1617-44E2-9E68-EE762DDA1E7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00C822-F244-4BC0-8929-C491A24E43F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76B4798-CC94-4318-8B64-849284BE42F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EC31D1-2AEF-4574-9AA7-186E727D230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6C04193-FA05-4112-916E-DEB4D40BF68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42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9B33E3-8A95-4D58-BD89-5E80543F438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40127-4FC0-4874-8F70-C4A30502B0A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E855FFC-A6EA-4D7C-B625-9ED2DE1E632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7171E5-F5D6-42B0-8404-D3780E73220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633626-963F-4031-9EDC-DB2D4FF1139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11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0072C-24E9-4E71-B1B6-CC8DCB27C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26" y="1489189"/>
            <a:ext cx="2153590" cy="1189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24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5669D9-D0A2-441D-A83D-C2473724283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365E59-247E-451F-AC59-66F8236DCDB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2A7F29-8A04-445A-9A94-15EAFA203B4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E23A4C-AEB7-444B-820A-CAA9FF62CA3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A083EC-CAB9-4BA5-9ADD-B7C8549C279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15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310C0E-A20D-485D-BBA6-1E70FD59044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EF2E3D-2D8A-4AF1-B7B3-5B50251F8B8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2A17DD-EDA8-4AF2-B441-B4E75168E6A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74BFAE-0A42-4FF5-BE82-6C282312810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AF27C1-76CF-43BA-952B-7907216CF18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94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1C5D25-5696-47D6-8141-DD9DF3BB6D9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A84F0B-C4AC-45EA-AA32-757D782A875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C2B1EA-A0AC-4A68-9B53-9DE0A2AD297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B3891D-6C31-4D76-A32A-E3144F2A06A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C4A449-39E7-4D77-B04B-CE61D84151A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91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1ECCC-2491-4B2C-A0DC-779B35BC0E2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8528C-6EB1-4CC7-B5AA-D99D6385656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4F7014-F64A-496D-851F-CCBA562FED9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45BCAE-575E-4A01-BDD3-76FB7A6BA7E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3D60BA-AD9F-4EEA-839F-7C24E04F02F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7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5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093AF-39B0-438C-8BC7-6F5016D5D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26" y="1489189"/>
            <a:ext cx="2153590" cy="1189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3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5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88AA6-0CD0-48E2-81A2-0CC017A8F348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6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58240"/>
            <a:ext cx="11705733" cy="546017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5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2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15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18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24FD3B-A8A2-4F75-9BE8-9B567855D24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C6DE39-C2F8-4338-B689-BA9400D18CB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569476-54F5-4DAC-9AD1-93DDAC05FAF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41616E-F441-4149-B980-68057B4EDD9C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25C646-2590-48A3-9E9A-CF10250036C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60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17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ECF330-76DF-4A71-A986-7BB3690FEDF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361A91-6DEE-4361-AEB1-B938793755B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DD90F6-1968-4A0F-925E-876544CBE9C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931A87A-0C17-4431-844D-5A5C49BD736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A2B8E1-35E5-419C-A9B1-40053174961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74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8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835FBB8-4E81-46E9-8FD5-BFAED8C6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8555C-907A-4203-AF0B-DA3C11AB269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DB1E51-AF9F-4948-8F18-ABF4FE7B8FE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5F0089-2432-496C-B26D-2E86B4BA23C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E11BCE-20DE-4793-9DFE-0A7952DD02E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6BBCED5-6257-451A-8514-C8F460A7C6F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22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F0BD82-5511-4136-9E2F-BCC43CC4147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2BF736-6267-4267-BF7C-69818CE3910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48BC7D-C600-49D3-A31B-3E87E96F0222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B9D221-2C99-4738-B1F8-F46ADA3B5EF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C69D04-1B90-4DCF-85E2-564037E6DE4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36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6739E-EAB8-4F64-8BAC-E7E63522231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7E8D9C-5E48-46E6-BE7F-91C8B83BEB4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379E57-C154-451E-BBA6-6D88A74DD29D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F8D8A-F112-424E-AD6B-CC56FF778A2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7A220F-19F0-4FE6-9175-DA2C38EEAA4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3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E7313D-A731-473A-A120-A23313FD77E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FC8AD0-2757-4A77-A33C-4FDA64D1214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9DA014-F451-45D6-864A-5C64291F368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75789B-38F3-40AC-98C5-4EFFB9D9ACD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9D8224-1E6D-4727-93E4-2E5E9D5D512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31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08A995-AC48-497E-8724-BBEBB45A291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18B92E-61D7-459F-AFF4-CB4BA0B46E4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7A9B1C-93B4-48B5-BC52-536CDBFC5E0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AEC0F3-4770-47E0-8DE7-972D05EF8E8C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F7CB6A-4C8C-4EF5-9761-8620AE0F74F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52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296C28-F571-4FC6-89CB-05CC2594CA2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014F31-2A9A-4B85-8F00-7EF5E466555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5B4440-4874-4E9D-9F4B-88817918B98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21E3A7-B496-425D-B11A-6653319E6E9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639E469-0537-45F0-B805-AF24DD7E276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19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F1D84-6EC4-43A6-9DFC-AFFB1B41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65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4C7A5-4547-4598-87A8-2C6B459D6B4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569F82-67DB-4F91-8737-64E97B5615B7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F1A4AE-C6B4-4154-9428-8BCEEE1056A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B89429-31D9-4E9A-8AC5-54CADE63B2B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9C21C7-61C9-4ADE-BD1B-03C97768D0D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6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8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9559C-EDBE-4993-83FD-9CC06CF73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9B05E-F17B-4AD7-AE9A-FF3D0B033DD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B59383-3CB3-4BE0-B702-592A003386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893EF0-254D-4D0E-8F22-7FB52FF2C5D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988C90-EB37-417C-87C8-8261AA61849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04BCDB-18EE-4FFA-BBF5-78CF52B7D731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26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A8A1-F4BB-40E6-AA65-F321DFB63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0C4A0-18F8-47AB-89BD-EF2CEB123D6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89C3EC-9CA2-4E74-A4DF-DAEA6FAE8477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429677-1BD6-41FE-98D5-A9D9E832EBC2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E541DD-45D1-4D98-888D-5CA7211F15D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24C79D-EBE7-4EAF-B787-1CA18A00CEB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21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4FCC3-E1F9-4F0A-A89D-648F848F1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DDA078-83FB-4BAB-AD34-5265CB50CC1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7AEBB09-696B-48ED-8926-7B27D6D8097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00D4C4-B822-4D5F-96FF-09CAD4D787E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5B1C69-399B-44B3-9B60-E332E76DA4C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FD292B-7C97-454F-A1E4-A06803041DB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52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EDC046-4BF7-454B-8952-F21AF71BCA2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31D8C43-596E-430A-865D-4250632B84E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EE650A-140C-4AE3-85E6-68E373041EA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7B1348-2785-47E8-B849-6B99CFAC557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7DE410-3F01-4627-A812-60D3723E80A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9EEC61-2663-474A-ABCF-8C0C75B8989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F42C2E-0FD9-477B-A404-DBA8FE9019DE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1A96C5-0E7F-4774-9257-E54F5A7D109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22F0C9-0B58-4BF5-BB73-8077CD24DFE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51144C-ECE1-4046-9598-A2A4D8F840F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57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115B5EB-A08D-429C-A819-D8702220D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1CAFDC-11B8-4653-8ABA-26EF3B73E81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D67C2C2-9C74-4FC0-800F-0C4791C8A13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DDA22E-CE32-4DEF-A5EB-501DE54F31E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B5F079-64F5-463E-8891-A7889366FF9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DB2B09-E651-4CBF-9402-CAB83EE8D1C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25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7029E5-F1A7-4FAF-9862-53FDD08F3DB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4FBB390-1508-4EDE-A41E-9512E4968C6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F683B8-BC02-4860-AB13-A94D14082EF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4D330E-1143-43E7-960A-6CDBFEA886A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17BEE1-EC3D-4E9F-987B-A8E31D01A89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25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5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0072C-24E9-4E71-B1B6-CC8DCB27C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526" y="1489189"/>
            <a:ext cx="2153590" cy="1189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0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9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8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8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1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A8DB3-4244-4E60-8641-2E5082B020A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F4FDDA-053D-402A-A909-77DE659EF79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A152F5-703F-4F83-8F67-B9BDCA25790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557BA7-BFDD-4C35-8672-D2D1490EAF7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81161A-CC9A-45B6-968A-A0085AC942F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40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55E6D-F905-4C58-9C6C-21989836BDA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85A321-7E27-4586-B7AF-0F7842BAB39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71ECFC-56A0-4323-B8FF-D19603DBC32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4FE841-DE98-4C95-BD35-D5EB402B570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652C1A-954E-4B53-B686-24E3FA9FEC5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26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8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37B4A61-1B9A-43A9-A618-1EE9A5A81F6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0ABBF0-D3AA-47BC-B98F-7F3A9456C9E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D55B9F-122C-4A75-8C65-94DC8E1D2B6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599798-F548-4AD0-997A-E17ACAD24EB3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0D44F8-92F4-471F-9BF0-AD182CB85D7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23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0D5BE-80E6-41B1-AD81-8205E9E93DB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7EC3BC-B343-4B79-B284-9028DB5D96C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68B942-E672-4C69-989B-8A8602016DC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4617F4-4A05-4FAB-B5AC-6CC0F36A64A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40AAFF-0668-41D9-8C6D-EEA405E5AB5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1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D31D6B-7647-489B-87A1-0CBE16D0B34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8EE550-1086-45C6-AF4A-1343EFD241E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D3F989-4F4D-46AB-87A8-9E5DBEF08C5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B3C2DE-726E-4F9D-BAA1-BD82442FBE2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D93D34-1059-43E1-BF8A-5C28B0AB02F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9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6D7B98-1DC1-424C-90D5-8B192E9121F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24DA9A-C21F-41FA-B92C-95C2051F3A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34BBCA-2FFD-4B13-8FAD-264A55D0C56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94FBC2-C535-4937-95C3-7CF72AD7D17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8E0C73-851A-4F2B-86D7-CE11870C2AD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97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9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2E8C1D-4F87-4AD5-AC6C-1BDDE63BD42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0908F3-CBBA-4469-8B64-E40A8BCC33C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EC3258-131B-4B45-841A-AF90DB2773E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054ACA-D5D2-417C-B254-FE122F3CBD2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A0CC01-E3F4-45BB-9F61-BD9FF463E51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76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09B00F-3A2C-4ACA-BEE6-C14AE87AE77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00F911-9550-4900-8A98-915992B2C96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813FFC-42DF-4B1A-8B62-44D9B79891A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C933B3-E8C2-4B72-BF60-57562F6B9E7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3FC619-BBCE-496F-AC8B-021CB6D6A99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34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3E2D1A-7A7A-445B-98D2-C16721C5977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A97D9C-B029-4020-9A62-9BD678A1E0E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2FAA76-7CB6-4915-BA66-2F0580FE182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7C1C49-1755-4632-8BD3-85650192D71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643BD3-8B0C-457D-B447-CDCE09231AD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33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FE3E32-A494-42A5-A460-1DB87820348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58D930-50AE-4CBE-8268-9B6E44BCB2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CD048E-BF40-411D-B8D2-59A12F781BF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B04E920-870A-4BA4-B362-31023A55D82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864CA2-0874-446A-A993-150D2B5081D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91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8E9E6-1617-44E2-9E68-EE762DDA1E7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00C822-F244-4BC0-8929-C491A24E43F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76B4798-CC94-4318-8B64-849284BE42F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EC31D1-2AEF-4574-9AA7-186E727D230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6C04193-FA05-4112-916E-DEB4D40BF68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50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9B33E3-8A95-4D58-BD89-5E80543F438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40127-4FC0-4874-8F70-C4A30502B0A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E855FFC-A6EA-4D7C-B625-9ED2DE1E632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7171E5-F5D6-42B0-8404-D3780E73220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633626-963F-4031-9EDC-DB2D4FF1139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7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5669D9-D0A2-441D-A83D-C2473724283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365E59-247E-451F-AC59-66F8236DCDB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2A7F29-8A04-445A-9A94-15EAFA203B4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E23A4C-AEB7-444B-820A-CAA9FF62CA3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A083EC-CAB9-4BA5-9ADD-B7C8549C279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62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310C0E-A20D-485D-BBA6-1E70FD59044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EF2E3D-2D8A-4AF1-B7B3-5B50251F8B8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82A17DD-EDA8-4AF2-B441-B4E75168E6A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74BFAE-0A42-4FF5-BE82-6C282312810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AF27C1-76CF-43BA-952B-7907216CF18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1C5D25-5696-47D6-8141-DD9DF3BB6D9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A84F0B-C4AC-45EA-AA32-757D782A875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C2B1EA-A0AC-4A68-9B53-9DE0A2AD297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B3891D-6C31-4D76-A32A-E3144F2A06A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C4A449-39E7-4D77-B04B-CE61D84151A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1ECCC-2491-4B2C-A0DC-779B35BC0E2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8528C-6EB1-4CC7-B5AA-D99D6385656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4F7014-F64A-496D-851F-CCBA562FED9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45BCAE-575E-4A01-BDD3-76FB7A6BA7E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3D60BA-AD9F-4EEA-839F-7C24E04F02F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42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A8DB3-4244-4E60-8641-2E5082B020A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F4FDDA-053D-402A-A909-77DE659EF79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A152F5-703F-4F83-8F67-B9BDCA25790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557BA7-BFDD-4C35-8672-D2D1490EAF7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81161A-CC9A-45B6-968A-A0085AC942F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60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21C4-6BCB-4FD3-BC46-6C60D2976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482F1-0D99-44C4-B2EB-23CEF2609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8D201-9A23-4D7A-81E6-7BB9E212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D297-E7E7-43CE-813A-36584922A8DC}" type="datetimeFigureOut">
              <a:rPr lang="en-GB" smtClean="0"/>
              <a:t>12/06/2023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9F9E-67F2-4C0E-AFCC-2F8D1FA6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89949-3186-4648-A73B-C4721791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00EA-B256-4EDA-B6B6-D314990123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642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 new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42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5064AC-9A79-4262-AB5E-BC5B9AC0B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73686"/>
            <a:ext cx="12191998" cy="6856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F55928-C443-46BD-9C87-159568F4F3C4}"/>
              </a:ext>
            </a:extLst>
          </p:cNvPr>
          <p:cNvSpPr txBox="1"/>
          <p:nvPr userDrawn="1"/>
        </p:nvSpPr>
        <p:spPr>
          <a:xfrm>
            <a:off x="9326874" y="6319250"/>
            <a:ext cx="2335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000" dirty="0">
                <a:solidFill>
                  <a:schemeClr val="bg1"/>
                </a:solidFill>
                <a:latin typeface="Flama Basic" panose="02000000000000000000" pitchFamily="50" charset="0"/>
              </a:rPr>
              <a:t>atkinsglobal.com | snclavalin.com</a:t>
            </a:r>
          </a:p>
        </p:txBody>
      </p:sp>
    </p:spTree>
    <p:extLst>
      <p:ext uri="{BB962C8B-B14F-4D97-AF65-F5344CB8AC3E}">
        <p14:creationId xmlns:p14="http://schemas.microsoft.com/office/powerpoint/2010/main" val="119299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55E6D-F905-4C58-9C6C-21989836BDA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85A321-7E27-4586-B7AF-0F7842BAB39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71ECFC-56A0-4323-B8FF-D19603DBC32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4FE841-DE98-4C95-BD35-D5EB402B570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652C1A-954E-4B53-B686-24E3FA9FEC5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68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1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tags" Target="../tags/tag4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D78CF-5DED-4F2A-8BFA-BFD7D6563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1" y="5964358"/>
            <a:ext cx="1060148" cy="580884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428726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24" r:id="rId3"/>
    <p:sldLayoutId id="2147483725" r:id="rId4"/>
    <p:sldLayoutId id="2147483726" r:id="rId5"/>
    <p:sldLayoutId id="2147483727" r:id="rId6"/>
    <p:sldLayoutId id="2147483712" r:id="rId7"/>
    <p:sldLayoutId id="2147483798" r:id="rId8"/>
    <p:sldLayoutId id="2147483758" r:id="rId9"/>
    <p:sldLayoutId id="2147483713" r:id="rId10"/>
    <p:sldLayoutId id="2147483790" r:id="rId11"/>
    <p:sldLayoutId id="2147483791" r:id="rId12"/>
    <p:sldLayoutId id="2147483792" r:id="rId13"/>
    <p:sldLayoutId id="2147483775" r:id="rId14"/>
    <p:sldLayoutId id="2147483793" r:id="rId15"/>
    <p:sldLayoutId id="2147483745" r:id="rId16"/>
    <p:sldLayoutId id="2147483746" r:id="rId17"/>
    <p:sldLayoutId id="2147483776" r:id="rId18"/>
    <p:sldLayoutId id="2147483794" r:id="rId19"/>
    <p:sldLayoutId id="2147483774" r:id="rId20"/>
    <p:sldLayoutId id="2147483788" r:id="rId21"/>
    <p:sldLayoutId id="2147483786" r:id="rId22"/>
    <p:sldLayoutId id="214748378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575" userDrawn="1">
          <p15:clr>
            <a:srgbClr val="F26B43"/>
          </p15:clr>
        </p15:guide>
        <p15:guide id="5" pos="7105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5778000"/>
            <a:ext cx="12192000" cy="1080000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6"/>
            <a:ext cx="10369152" cy="416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6116D439-0277-4566-8223-A387689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14035D-8615-4422-AF6C-B1775A3DC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1" y="5964358"/>
            <a:ext cx="1060148" cy="580884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2251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97" r:id="rId8"/>
    <p:sldLayoutId id="2147483795" r:id="rId9"/>
    <p:sldLayoutId id="2147483785" r:id="rId10"/>
    <p:sldLayoutId id="2147483730" r:id="rId11"/>
    <p:sldLayoutId id="2147483731" r:id="rId12"/>
    <p:sldLayoutId id="2147483732" r:id="rId13"/>
    <p:sldLayoutId id="2147483733" r:id="rId14"/>
    <p:sldLayoutId id="2147483789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96" r:id="rId21"/>
    <p:sldLayoutId id="2147483749" r:id="rId22"/>
    <p:sldLayoutId id="214748373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75" userDrawn="1">
          <p15:clr>
            <a:srgbClr val="F26B43"/>
          </p15:clr>
        </p15:guide>
        <p15:guide id="4" pos="710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D78CF-5DED-4F2A-8BFA-BFD7D6563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1" y="5964358"/>
            <a:ext cx="1060148" cy="580884"/>
          </a:xfrm>
          <a:prstGeom prst="rect">
            <a:avLst/>
          </a:prstGeom>
        </p:spPr>
      </p:pic>
    </p:spTree>
    <p:custDataLst>
      <p:tags r:id="rId28"/>
    </p:custDataLst>
    <p:extLst>
      <p:ext uri="{BB962C8B-B14F-4D97-AF65-F5344CB8AC3E}">
        <p14:creationId xmlns:p14="http://schemas.microsoft.com/office/powerpoint/2010/main" val="34858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575">
          <p15:clr>
            <a:srgbClr val="F26B43"/>
          </p15:clr>
        </p15:guide>
        <p15:guide id="5" pos="7105">
          <p15:clr>
            <a:srgbClr val="F26B43"/>
          </p15:clr>
        </p15:guide>
        <p15:guide id="6" orient="horz" pos="354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1.xml"/><Relationship Id="rId6" Type="http://schemas.openxmlformats.org/officeDocument/2006/relationships/image" Target="../media/image30.png"/><Relationship Id="rId5" Type="http://schemas.openxmlformats.org/officeDocument/2006/relationships/hyperlink" Target="https://www.ons.gov.uk/economy/inflationandpriceindices/bulletins/consumerpriceinflation/november2021" TargetMode="Externa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road, outdoor&#10;&#10;Description automatically generated">
            <a:extLst>
              <a:ext uri="{FF2B5EF4-FFF2-40B4-BE49-F238E27FC236}">
                <a16:creationId xmlns:a16="http://schemas.microsoft.com/office/drawing/2014/main" id="{B5E57CD6-82A6-4E73-5785-465BF558D4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16" y="172995"/>
            <a:ext cx="11701849" cy="56470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34BF0C-062F-9A05-6541-43086B055812}"/>
              </a:ext>
            </a:extLst>
          </p:cNvPr>
          <p:cNvSpPr/>
          <p:nvPr/>
        </p:nvSpPr>
        <p:spPr>
          <a:xfrm>
            <a:off x="247135" y="172995"/>
            <a:ext cx="11701849" cy="564703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CADF2-C562-ED14-3195-7279A765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3772459"/>
            <a:ext cx="6328883" cy="10812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Emergency Services Environment and Sustainability Group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B9BF8-49CF-385F-E200-86DAF5A6D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3779" y="5099954"/>
            <a:ext cx="6418281" cy="720080"/>
          </a:xfrm>
        </p:spPr>
        <p:txBody>
          <a:bodyPr/>
          <a:lstStyle/>
          <a:p>
            <a:pPr>
              <a:lnSpc>
                <a:spcPts val="2200"/>
              </a:lnSpc>
              <a:buClr>
                <a:prstClr val="white"/>
              </a:buClr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Faithful+Gould | David Gilbey | NZC Technical Lead | 10</a:t>
            </a:r>
            <a:r>
              <a:rPr kumimoji="0" lang="en-US" sz="140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May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5F6A4D-4573-4E59-9015-5207601428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9863" y="410869"/>
            <a:ext cx="907977" cy="9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5C88FB5D-DBA9-5AD9-4159-DDB54F9E3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"/>
          <a:stretch/>
        </p:blipFill>
        <p:spPr>
          <a:xfrm>
            <a:off x="214142" y="2948739"/>
            <a:ext cx="11710800" cy="2812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95B0C2-AFF6-594B-147E-89D84BA338BE}"/>
              </a:ext>
            </a:extLst>
          </p:cNvPr>
          <p:cNvSpPr/>
          <p:nvPr/>
        </p:nvSpPr>
        <p:spPr>
          <a:xfrm>
            <a:off x="231706" y="2948739"/>
            <a:ext cx="11693236" cy="281204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Feasibility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484133"/>
            <a:ext cx="5730008" cy="108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accent1"/>
                </a:solidFill>
              </a:rPr>
              <a:t>Feasibility study comparing a number of different technologies and stating why the proposed technologies are the most appropriate. Sufficient evidence to justify proposed technologies.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51D69E7-900A-C554-ED3C-84ABAFBE63F2}"/>
              </a:ext>
            </a:extLst>
          </p:cNvPr>
          <p:cNvSpPr txBox="1">
            <a:spLocks/>
          </p:cNvSpPr>
          <p:nvPr/>
        </p:nvSpPr>
        <p:spPr>
          <a:xfrm>
            <a:off x="11626352" y="66336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B024E44-8EBE-283A-5048-AF4AF9CFC0AD}"/>
              </a:ext>
            </a:extLst>
          </p:cNvPr>
          <p:cNvSpPr txBox="1">
            <a:spLocks/>
          </p:cNvSpPr>
          <p:nvPr/>
        </p:nvSpPr>
        <p:spPr>
          <a:xfrm>
            <a:off x="11626352" y="66336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8DEE8-6C14-C4DF-0337-95EEA9CA640E}"/>
              </a:ext>
            </a:extLst>
          </p:cNvPr>
          <p:cNvSpPr txBox="1"/>
          <p:nvPr/>
        </p:nvSpPr>
        <p:spPr>
          <a:xfrm>
            <a:off x="1685240" y="3235569"/>
            <a:ext cx="5087594" cy="17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Should include clarity on decision-making and responsibilities on the applicant’s side. 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Any changes after preferred contractor is on-board should align with feasibility study issued at pre-tender stage.</a:t>
            </a:r>
          </a:p>
        </p:txBody>
      </p:sp>
      <p:pic>
        <p:nvPicPr>
          <p:cNvPr id="12" name="Graphic 11" descr="Signpost outline">
            <a:extLst>
              <a:ext uri="{FF2B5EF4-FFF2-40B4-BE49-F238E27FC236}">
                <a16:creationId xmlns:a16="http://schemas.microsoft.com/office/drawing/2014/main" id="{46B409E8-8E99-BD96-995A-E415F7340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59" y="3235569"/>
            <a:ext cx="914400" cy="914400"/>
          </a:xfrm>
          <a:prstGeom prst="rect">
            <a:avLst/>
          </a:prstGeom>
        </p:spPr>
      </p:pic>
      <p:pic>
        <p:nvPicPr>
          <p:cNvPr id="14" name="Graphic 13" descr="Checkbox Ticked outline">
            <a:extLst>
              <a:ext uri="{FF2B5EF4-FFF2-40B4-BE49-F238E27FC236}">
                <a16:creationId xmlns:a16="http://schemas.microsoft.com/office/drawing/2014/main" id="{C72B8352-298D-381B-B32E-A8CEBDF37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840" y="42308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41419-D9BA-86F3-3D44-7DB3BF2479CB}"/>
              </a:ext>
            </a:extLst>
          </p:cNvPr>
          <p:cNvSpPr/>
          <p:nvPr/>
        </p:nvSpPr>
        <p:spPr>
          <a:xfrm>
            <a:off x="249381" y="1482436"/>
            <a:ext cx="11703269" cy="426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Salix Success – Organisation Chart and 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724389" y="3488398"/>
            <a:ext cx="2867887" cy="1434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Should include clarity on decision-making and responsibilities on the applicant’s side.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9BB76-8B28-0C16-2C5C-8799442907E5}"/>
              </a:ext>
            </a:extLst>
          </p:cNvPr>
          <p:cNvSpPr txBox="1"/>
          <p:nvPr/>
        </p:nvSpPr>
        <p:spPr>
          <a:xfrm>
            <a:off x="3495293" y="3190106"/>
            <a:ext cx="2080921" cy="17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Organisation chart </a:t>
            </a:r>
            <a:br>
              <a:rPr lang="en-GB" sz="1500" dirty="0">
                <a:solidFill>
                  <a:schemeClr val="bg1"/>
                </a:solidFill>
              </a:rPr>
            </a:br>
            <a:r>
              <a:rPr lang="en-GB" sz="1500" dirty="0">
                <a:solidFill>
                  <a:schemeClr val="bg1"/>
                </a:solidFill>
              </a:rPr>
              <a:t>should include applicant and contractor side</a:t>
            </a:r>
          </a:p>
        </p:txBody>
      </p:sp>
      <p:pic>
        <p:nvPicPr>
          <p:cNvPr id="12" name="Graphic 11" descr="Decision chart outline">
            <a:extLst>
              <a:ext uri="{FF2B5EF4-FFF2-40B4-BE49-F238E27FC236}">
                <a16:creationId xmlns:a16="http://schemas.microsoft.com/office/drawing/2014/main" id="{64385D53-ED09-41A6-81A9-B0EB4FB89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2517" y="2275706"/>
            <a:ext cx="914400" cy="914400"/>
          </a:xfrm>
          <a:prstGeom prst="rect">
            <a:avLst/>
          </a:prstGeom>
        </p:spPr>
      </p:pic>
      <p:pic>
        <p:nvPicPr>
          <p:cNvPr id="14" name="Graphic 13" descr="Chat outline">
            <a:extLst>
              <a:ext uri="{FF2B5EF4-FFF2-40B4-BE49-F238E27FC236}">
                <a16:creationId xmlns:a16="http://schemas.microsoft.com/office/drawing/2014/main" id="{51688E7C-E308-40ED-21F9-0C5EBE4F6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2568" y="2275706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A653BB-5840-4B0F-7D5B-73BCDF82D239}"/>
              </a:ext>
            </a:extLst>
          </p:cNvPr>
          <p:cNvSpPr txBox="1"/>
          <p:nvPr/>
        </p:nvSpPr>
        <p:spPr>
          <a:xfrm>
            <a:off x="6283277" y="3190106"/>
            <a:ext cx="2867892" cy="17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Schematic of existing system/ clear description in the application stating how the current system works.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F910FF-E7CF-D09E-65F9-D623759AD2B3}"/>
              </a:ext>
            </a:extLst>
          </p:cNvPr>
          <p:cNvCxnSpPr>
            <a:cxnSpLocks/>
          </p:cNvCxnSpPr>
          <p:nvPr/>
        </p:nvCxnSpPr>
        <p:spPr>
          <a:xfrm>
            <a:off x="9151168" y="3634098"/>
            <a:ext cx="0" cy="12887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B8CB12F-AC97-C2C1-F873-1A105A0FE7DC}"/>
              </a:ext>
            </a:extLst>
          </p:cNvPr>
          <p:cNvSpPr txBox="1"/>
          <p:nvPr/>
        </p:nvSpPr>
        <p:spPr>
          <a:xfrm>
            <a:off x="9216734" y="3190106"/>
            <a:ext cx="2438159" cy="17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Post contract: Detailed description of the operation of the system to be replaced.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22DFF5-41C5-DD39-6AB9-40551D8B837A}"/>
              </a:ext>
            </a:extLst>
          </p:cNvPr>
          <p:cNvCxnSpPr>
            <a:cxnSpLocks/>
          </p:cNvCxnSpPr>
          <p:nvPr/>
        </p:nvCxnSpPr>
        <p:spPr>
          <a:xfrm>
            <a:off x="5791200" y="1600438"/>
            <a:ext cx="0" cy="414919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Graphic 28" descr="Network diagram outline">
            <a:extLst>
              <a:ext uri="{FF2B5EF4-FFF2-40B4-BE49-F238E27FC236}">
                <a16:creationId xmlns:a16="http://schemas.microsoft.com/office/drawing/2014/main" id="{E5766429-B605-24C6-72BB-789DA4EA3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4334" y="2279288"/>
            <a:ext cx="914400" cy="914400"/>
          </a:xfrm>
          <a:prstGeom prst="rect">
            <a:avLst/>
          </a:prstGeom>
        </p:spPr>
      </p:pic>
      <p:pic>
        <p:nvPicPr>
          <p:cNvPr id="31" name="Graphic 30" descr="Pencil outline">
            <a:extLst>
              <a:ext uri="{FF2B5EF4-FFF2-40B4-BE49-F238E27FC236}">
                <a16:creationId xmlns:a16="http://schemas.microsoft.com/office/drawing/2014/main" id="{6ED9446B-44CF-4262-9AEE-B24C90DB67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7893" y="2275706"/>
            <a:ext cx="737987" cy="73798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4FE49C-DDAC-C7E0-3E47-4E8F008FAFA0}"/>
              </a:ext>
            </a:extLst>
          </p:cNvPr>
          <p:cNvCxnSpPr>
            <a:cxnSpLocks/>
          </p:cNvCxnSpPr>
          <p:nvPr/>
        </p:nvCxnSpPr>
        <p:spPr>
          <a:xfrm>
            <a:off x="6227858" y="3634098"/>
            <a:ext cx="0" cy="12887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A6264F-7C91-25E9-4458-A51593FA4F55}"/>
              </a:ext>
            </a:extLst>
          </p:cNvPr>
          <p:cNvCxnSpPr>
            <a:cxnSpLocks/>
          </p:cNvCxnSpPr>
          <p:nvPr/>
        </p:nvCxnSpPr>
        <p:spPr>
          <a:xfrm>
            <a:off x="3401531" y="3634098"/>
            <a:ext cx="0" cy="12887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182D2A1-432B-ACD8-DD7A-BAE6980674A1}"/>
              </a:ext>
            </a:extLst>
          </p:cNvPr>
          <p:cNvCxnSpPr>
            <a:cxnSpLocks/>
          </p:cNvCxnSpPr>
          <p:nvPr/>
        </p:nvCxnSpPr>
        <p:spPr>
          <a:xfrm>
            <a:off x="658331" y="3634098"/>
            <a:ext cx="0" cy="12887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3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5004470" cy="1321954"/>
          </a:xfrm>
        </p:spPr>
        <p:txBody>
          <a:bodyPr/>
          <a:lstStyle/>
          <a:p>
            <a:r>
              <a:rPr lang="en-GB" dirty="0"/>
              <a:t>Salix Success – </a:t>
            </a:r>
            <a:br>
              <a:rPr lang="en-GB" dirty="0"/>
            </a:br>
            <a:r>
              <a:rPr lang="en-GB" dirty="0"/>
              <a:t>Current fossil fuel 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796954"/>
            <a:ext cx="4297885" cy="3511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accent1"/>
                </a:solidFill>
              </a:rPr>
              <a:t>Current fossil fuel and electrical </a:t>
            </a:r>
            <a:br>
              <a:rPr lang="en-GB" sz="1500" dirty="0">
                <a:solidFill>
                  <a:schemeClr val="accent1"/>
                </a:solidFill>
              </a:rPr>
            </a:br>
            <a:r>
              <a:rPr lang="en-GB" sz="1500" dirty="0">
                <a:solidFill>
                  <a:schemeClr val="accent1"/>
                </a:solidFill>
              </a:rPr>
              <a:t>consumption/ estimation.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EPC, DEC, energy bills from a typical year (2019). 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Heat loss calculations. 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Energy use should align with benchmarks from CIBSE TM46 and BSRIA BG9/2011.</a:t>
            </a:r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2B6B9E9-ADFA-FC65-08D4-DC5B5BD745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108" y="152399"/>
            <a:ext cx="5676541" cy="56222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D4D2B2-9D62-E861-5451-DA80A8D321D9}"/>
              </a:ext>
            </a:extLst>
          </p:cNvPr>
          <p:cNvSpPr/>
          <p:nvPr/>
        </p:nvSpPr>
        <p:spPr>
          <a:xfrm>
            <a:off x="6276107" y="145286"/>
            <a:ext cx="5676541" cy="562934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9A9143-E0E4-183E-87D8-F39A73FF8254}"/>
              </a:ext>
            </a:extLst>
          </p:cNvPr>
          <p:cNvSpPr txBox="1">
            <a:spLocks/>
          </p:cNvSpPr>
          <p:nvPr/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5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ory of Hoval in the UK | Hoval Mobile">
            <a:extLst>
              <a:ext uri="{FF2B5EF4-FFF2-40B4-BE49-F238E27FC236}">
                <a16:creationId xmlns:a16="http://schemas.microsoft.com/office/drawing/2014/main" id="{9F680012-171A-A537-54EF-4882BD41A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6107" y="131617"/>
            <a:ext cx="5676542" cy="56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4588831" cy="1599044"/>
          </a:xfrm>
        </p:spPr>
        <p:txBody>
          <a:bodyPr/>
          <a:lstStyle/>
          <a:p>
            <a:r>
              <a:rPr lang="en-GB" dirty="0"/>
              <a:t>Salix Success – </a:t>
            </a:r>
            <a:br>
              <a:rPr lang="en-GB" dirty="0"/>
            </a:br>
            <a:r>
              <a:rPr lang="en-GB" dirty="0"/>
              <a:t>End of life heating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796954"/>
            <a:ext cx="5730008" cy="316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dirty="0">
                <a:solidFill>
                  <a:schemeClr val="accent1"/>
                </a:solidFill>
              </a:rPr>
              <a:t>Heating system coming to the end of its useful life.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Condition survey, Asset Register or Life Cycle Register. 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Commissioning test certificate.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Service records recording boiler efficiency, </a:t>
            </a:r>
          </a:p>
          <a:p>
            <a:pPr>
              <a:lnSpc>
                <a:spcPct val="150000"/>
              </a:lnSpc>
              <a:defRPr/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tx2"/>
                </a:solidFill>
              </a:rPr>
              <a:t>photographic evidence.</a:t>
            </a:r>
          </a:p>
        </p:txBody>
      </p:sp>
    </p:spTree>
    <p:extLst>
      <p:ext uri="{BB962C8B-B14F-4D97-AF65-F5344CB8AC3E}">
        <p14:creationId xmlns:p14="http://schemas.microsoft.com/office/powerpoint/2010/main" val="38368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w of solar panels&#10;&#10;Description automatically generated with medium confidence">
            <a:extLst>
              <a:ext uri="{FF2B5EF4-FFF2-40B4-BE49-F238E27FC236}">
                <a16:creationId xmlns:a16="http://schemas.microsoft.com/office/drawing/2014/main" id="{F41AED1E-0113-1E2C-33E6-30A50AB3F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167" y="187029"/>
            <a:ext cx="11729484" cy="5563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0AA33F-ABF1-9C34-7750-F90A9A661CC9}"/>
              </a:ext>
            </a:extLst>
          </p:cNvPr>
          <p:cNvSpPr/>
          <p:nvPr/>
        </p:nvSpPr>
        <p:spPr>
          <a:xfrm>
            <a:off x="223165" y="198041"/>
            <a:ext cx="11729483" cy="55521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5436622" cy="142865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Salix Success –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Additional supporting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81764" y="2773216"/>
            <a:ext cx="3625407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dirty="0">
                <a:solidFill>
                  <a:schemeClr val="bg1"/>
                </a:solidFill>
              </a:rPr>
              <a:t>Additional supporting evidence depending on technologies proposed.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19088-6E01-94B6-6257-89A2DE409B0E}"/>
              </a:ext>
            </a:extLst>
          </p:cNvPr>
          <p:cNvSpPr txBox="1"/>
          <p:nvPr/>
        </p:nvSpPr>
        <p:spPr>
          <a:xfrm>
            <a:off x="4878092" y="2774585"/>
            <a:ext cx="5348918" cy="108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500" dirty="0">
                <a:solidFill>
                  <a:schemeClr val="bg1"/>
                </a:solidFill>
              </a:rPr>
              <a:t>Carbon/ Energy saving calculations, technology specifications (product brochure), design specification (flow/return temps), O&amp;M Manuals and heating schematics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DAFEAA-EAC7-559C-9F5C-2377BA149944}"/>
              </a:ext>
            </a:extLst>
          </p:cNvPr>
          <p:cNvCxnSpPr>
            <a:cxnSpLocks/>
          </p:cNvCxnSpPr>
          <p:nvPr/>
        </p:nvCxnSpPr>
        <p:spPr>
          <a:xfrm>
            <a:off x="4790166" y="2961199"/>
            <a:ext cx="0" cy="9002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2AE65-D630-9280-DA5D-8298F9F22BCA}"/>
              </a:ext>
            </a:extLst>
          </p:cNvPr>
          <p:cNvCxnSpPr>
            <a:cxnSpLocks/>
          </p:cNvCxnSpPr>
          <p:nvPr/>
        </p:nvCxnSpPr>
        <p:spPr>
          <a:xfrm>
            <a:off x="911424" y="2961199"/>
            <a:ext cx="0" cy="4678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Graphic 14" descr="Clipboard outline">
            <a:extLst>
              <a:ext uri="{FF2B5EF4-FFF2-40B4-BE49-F238E27FC236}">
                <a16:creationId xmlns:a16="http://schemas.microsoft.com/office/drawing/2014/main" id="{EFF22950-CF88-243C-3805-FD92BEAF8E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421" y="1855494"/>
            <a:ext cx="790019" cy="790019"/>
          </a:xfrm>
          <a:prstGeom prst="rect">
            <a:avLst/>
          </a:prstGeom>
        </p:spPr>
      </p:pic>
      <p:pic>
        <p:nvPicPr>
          <p:cNvPr id="17" name="Graphic 16" descr="Renewable Energy outline">
            <a:extLst>
              <a:ext uri="{FF2B5EF4-FFF2-40B4-BE49-F238E27FC236}">
                <a16:creationId xmlns:a16="http://schemas.microsoft.com/office/drawing/2014/main" id="{51AE6C61-9A16-2CC3-7F89-CA448980D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7888" y="18554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810772B3-AEB7-0D4F-93BE-A9207307AE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00" y="152399"/>
            <a:ext cx="11710800" cy="56222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0AC1A8-3E49-AF4F-BFCF-17F5CF7C033C}"/>
              </a:ext>
            </a:extLst>
          </p:cNvPr>
          <p:cNvSpPr/>
          <p:nvPr/>
        </p:nvSpPr>
        <p:spPr>
          <a:xfrm>
            <a:off x="240600" y="152398"/>
            <a:ext cx="11710800" cy="562223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52CF96-319D-49DA-BED6-B49DE5B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574801"/>
            <a:ext cx="10369152" cy="92196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13303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A9180C-B1C4-9347-B0C4-731F77922665}"/>
              </a:ext>
            </a:extLst>
          </p:cNvPr>
          <p:cNvSpPr/>
          <p:nvPr/>
        </p:nvSpPr>
        <p:spPr>
          <a:xfrm>
            <a:off x="254000" y="3168052"/>
            <a:ext cx="11709400" cy="258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52CF96-319D-49DA-BED6-B49DE5B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12935"/>
            <a:ext cx="10369152" cy="921966"/>
          </a:xfrm>
        </p:spPr>
        <p:txBody>
          <a:bodyPr/>
          <a:lstStyle/>
          <a:p>
            <a:pPr algn="ctr"/>
            <a:r>
              <a:rPr lang="en-GB" dirty="0"/>
              <a:t>Salix Finance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E1D25-3B39-40B0-8290-0170EB9AA0C3}"/>
              </a:ext>
            </a:extLst>
          </p:cNvPr>
          <p:cNvSpPr txBox="1"/>
          <p:nvPr/>
        </p:nvSpPr>
        <p:spPr>
          <a:xfrm>
            <a:off x="1686944" y="999877"/>
            <a:ext cx="8818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highlight>
                  <a:srgbClr val="F6F5F4"/>
                </a:highlight>
              </a:rPr>
              <a:t>Salix Finance </a:t>
            </a:r>
            <a:r>
              <a:rPr lang="en-US" dirty="0">
                <a:solidFill>
                  <a:schemeClr val="accent1"/>
                </a:solidFill>
                <a:highlight>
                  <a:srgbClr val="F6F5F4"/>
                </a:highlight>
              </a:rPr>
              <a:t>summary of position:</a:t>
            </a:r>
          </a:p>
          <a:p>
            <a:pPr algn="ctr"/>
            <a:endParaRPr lang="en-US" sz="15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4705A8-B051-A840-80B9-E673DD28E972}"/>
              </a:ext>
            </a:extLst>
          </p:cNvPr>
          <p:cNvCxnSpPr>
            <a:cxnSpLocks/>
          </p:cNvCxnSpPr>
          <p:nvPr/>
        </p:nvCxnSpPr>
        <p:spPr>
          <a:xfrm>
            <a:off x="1649506" y="1746859"/>
            <a:ext cx="0" cy="9425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871BA8-4733-A846-9CB7-5BDC2C6D2628}"/>
              </a:ext>
            </a:extLst>
          </p:cNvPr>
          <p:cNvSpPr txBox="1"/>
          <p:nvPr/>
        </p:nvSpPr>
        <p:spPr>
          <a:xfrm>
            <a:off x="4812909" y="1609293"/>
            <a:ext cx="256618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  <a:highlight>
                  <a:srgbClr val="F6F5F4"/>
                </a:highlight>
              </a:rPr>
              <a:t>Improve Energy Efficiency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  <a:highlight>
                  <a:srgbClr val="F6F5F4"/>
                </a:highlight>
              </a:rPr>
              <a:t>Reduce Carbon Emissions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  <a:highlight>
                  <a:srgbClr val="F6F5F4"/>
                </a:highlight>
              </a:rPr>
              <a:t>Lower Energy Bills</a:t>
            </a:r>
          </a:p>
          <a:p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A8F53-D543-214B-B86F-3E33F2B10EF3}"/>
              </a:ext>
            </a:extLst>
          </p:cNvPr>
          <p:cNvSpPr/>
          <p:nvPr/>
        </p:nvSpPr>
        <p:spPr>
          <a:xfrm>
            <a:off x="1649506" y="1623183"/>
            <a:ext cx="2566185" cy="1088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  <a:highlight>
                  <a:srgbClr val="F6F5F4"/>
                </a:highlight>
              </a:rPr>
              <a:t>Salix is a non-departmental public body, owned wholly by Government.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F512C0-95E7-4205-926D-07E279F36997}"/>
              </a:ext>
            </a:extLst>
          </p:cNvPr>
          <p:cNvCxnSpPr>
            <a:cxnSpLocks/>
          </p:cNvCxnSpPr>
          <p:nvPr/>
        </p:nvCxnSpPr>
        <p:spPr>
          <a:xfrm>
            <a:off x="4809177" y="1768873"/>
            <a:ext cx="0" cy="9425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0BDB30-938F-4D8D-9E35-F97E9ED5285F}"/>
              </a:ext>
            </a:extLst>
          </p:cNvPr>
          <p:cNvCxnSpPr>
            <a:cxnSpLocks/>
          </p:cNvCxnSpPr>
          <p:nvPr/>
        </p:nvCxnSpPr>
        <p:spPr>
          <a:xfrm>
            <a:off x="7828186" y="1742186"/>
            <a:ext cx="0" cy="9425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6D9893C-A0E9-4186-B44E-C6799279D658}"/>
              </a:ext>
            </a:extLst>
          </p:cNvPr>
          <p:cNvSpPr/>
          <p:nvPr/>
        </p:nvSpPr>
        <p:spPr>
          <a:xfrm>
            <a:off x="7822063" y="1595489"/>
            <a:ext cx="3118272" cy="1088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  <a:highlight>
                  <a:srgbClr val="F6F5F4"/>
                </a:highlight>
              </a:rPr>
              <a:t>Historically loans into the Public Sector but now Grant funding for fees and projects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7E1D6-C61D-45C7-B05B-D2DBDFAEE77F}"/>
              </a:ext>
            </a:extLst>
          </p:cNvPr>
          <p:cNvSpPr txBox="1"/>
          <p:nvPr/>
        </p:nvSpPr>
        <p:spPr>
          <a:xfrm>
            <a:off x="637634" y="4150551"/>
            <a:ext cx="2630970" cy="108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Three iterations of the PSDS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Approaching Phase 3c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Last of this funding round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403464-1E14-4F87-BAB9-76FDA79591BF}"/>
              </a:ext>
            </a:extLst>
          </p:cNvPr>
          <p:cNvSpPr txBox="1"/>
          <p:nvPr/>
        </p:nvSpPr>
        <p:spPr>
          <a:xfrm>
            <a:off x="3408384" y="4148243"/>
            <a:ext cx="2630973" cy="108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Four iterations of LCSF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Recently opened/closed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Significantly oversubscribed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EBAC2-8203-437F-BC11-ECDFEA705248}"/>
              </a:ext>
            </a:extLst>
          </p:cNvPr>
          <p:cNvSpPr txBox="1"/>
          <p:nvPr/>
        </p:nvSpPr>
        <p:spPr>
          <a:xfrm>
            <a:off x="6147282" y="4141702"/>
            <a:ext cx="2737434" cy="108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Attractive as it is grant funding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Public Sector in competition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All schemes oversubscribed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2EEF4D-0DA2-43B5-AD7A-60BD0FF846A7}"/>
              </a:ext>
            </a:extLst>
          </p:cNvPr>
          <p:cNvSpPr txBox="1"/>
          <p:nvPr/>
        </p:nvSpPr>
        <p:spPr>
          <a:xfrm>
            <a:off x="9113317" y="4139394"/>
            <a:ext cx="3217230" cy="108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Preparation is very important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Early appointments essential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</a:rPr>
              <a:t>Risk needs to be managed</a:t>
            </a:r>
          </a:p>
        </p:txBody>
      </p:sp>
      <p:pic>
        <p:nvPicPr>
          <p:cNvPr id="36" name="Graphic 35" descr="Alarm clock outline">
            <a:extLst>
              <a:ext uri="{FF2B5EF4-FFF2-40B4-BE49-F238E27FC236}">
                <a16:creationId xmlns:a16="http://schemas.microsoft.com/office/drawing/2014/main" id="{6CEFB315-FDE4-42BB-8F14-B8778DC2E2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4646" y="3357525"/>
            <a:ext cx="772583" cy="772583"/>
          </a:xfrm>
          <a:prstGeom prst="rect">
            <a:avLst/>
          </a:prstGeom>
        </p:spPr>
      </p:pic>
      <p:pic>
        <p:nvPicPr>
          <p:cNvPr id="40" name="Graphic 39" descr="Checkmark outline">
            <a:extLst>
              <a:ext uri="{FF2B5EF4-FFF2-40B4-BE49-F238E27FC236}">
                <a16:creationId xmlns:a16="http://schemas.microsoft.com/office/drawing/2014/main" id="{67963F58-EBDB-4B49-993B-98D3243B41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648" y="3449850"/>
            <a:ext cx="711053" cy="711053"/>
          </a:xfrm>
          <a:prstGeom prst="rect">
            <a:avLst/>
          </a:prstGeom>
        </p:spPr>
      </p:pic>
      <p:pic>
        <p:nvPicPr>
          <p:cNvPr id="42" name="Graphic 41" descr="Coins outline">
            <a:extLst>
              <a:ext uri="{FF2B5EF4-FFF2-40B4-BE49-F238E27FC236}">
                <a16:creationId xmlns:a16="http://schemas.microsoft.com/office/drawing/2014/main" id="{5AC85CA5-027F-4AE9-B525-9277A54B08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9382" y="3386713"/>
            <a:ext cx="772583" cy="772583"/>
          </a:xfrm>
          <a:prstGeom prst="rect">
            <a:avLst/>
          </a:prstGeom>
        </p:spPr>
      </p:pic>
      <p:pic>
        <p:nvPicPr>
          <p:cNvPr id="44" name="Graphic 43" descr="Scroll outline">
            <a:extLst>
              <a:ext uri="{FF2B5EF4-FFF2-40B4-BE49-F238E27FC236}">
                <a16:creationId xmlns:a16="http://schemas.microsoft.com/office/drawing/2014/main" id="{F21D0B8E-770C-45E5-83E3-EF5736DDB8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7966" y="3401093"/>
            <a:ext cx="743825" cy="7438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D68DE5-5B0B-2CF5-1ABD-7C400E6129CB}"/>
              </a:ext>
            </a:extLst>
          </p:cNvPr>
          <p:cNvCxnSpPr>
            <a:cxnSpLocks/>
          </p:cNvCxnSpPr>
          <p:nvPr/>
        </p:nvCxnSpPr>
        <p:spPr>
          <a:xfrm>
            <a:off x="567132" y="4282782"/>
            <a:ext cx="0" cy="9425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D68ABE-31EB-BE0A-687B-7A5394FBD696}"/>
              </a:ext>
            </a:extLst>
          </p:cNvPr>
          <p:cNvCxnSpPr>
            <a:cxnSpLocks/>
          </p:cNvCxnSpPr>
          <p:nvPr/>
        </p:nvCxnSpPr>
        <p:spPr>
          <a:xfrm>
            <a:off x="3365494" y="4282782"/>
            <a:ext cx="0" cy="9425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6DFAB-F5FE-F1FB-76DC-AC23C586AB51}"/>
              </a:ext>
            </a:extLst>
          </p:cNvPr>
          <p:cNvCxnSpPr>
            <a:cxnSpLocks/>
          </p:cNvCxnSpPr>
          <p:nvPr/>
        </p:nvCxnSpPr>
        <p:spPr>
          <a:xfrm>
            <a:off x="6120555" y="4282782"/>
            <a:ext cx="0" cy="9425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6018CA-4721-51FD-AED7-857F97EC826A}"/>
              </a:ext>
            </a:extLst>
          </p:cNvPr>
          <p:cNvCxnSpPr>
            <a:cxnSpLocks/>
          </p:cNvCxnSpPr>
          <p:nvPr/>
        </p:nvCxnSpPr>
        <p:spPr>
          <a:xfrm>
            <a:off x="9094093" y="4282782"/>
            <a:ext cx="0" cy="9425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/>
      <p:bldP spid="19" grpId="0"/>
      <p:bldP spid="20" grpId="0"/>
      <p:bldP spid="26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71CFE-55AC-48AE-A402-DC06D706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248"/>
            <a:ext cx="10369152" cy="921966"/>
          </a:xfrm>
        </p:spPr>
        <p:txBody>
          <a:bodyPr/>
          <a:lstStyle/>
          <a:p>
            <a:r>
              <a:rPr lang="en-GB" dirty="0"/>
              <a:t>Technical Advisor – </a:t>
            </a:r>
            <a:br>
              <a:rPr lang="en-GB" dirty="0"/>
            </a:br>
            <a:r>
              <a:rPr lang="en-GB" dirty="0"/>
              <a:t>Common Issues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2EC5F87-6F00-4FE5-AD5C-220C338B5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328" y="1602136"/>
            <a:ext cx="4734286" cy="39931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accent1"/>
                </a:solidFill>
              </a:rPr>
              <a:t>Cost of carbon savings below £300/tCO2e LT for Phase 3 PSDS are very unusual. Technologies that bring cost of carbon savings are likely to be queried by Salix.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Programme submitted should include contingencies for resource availability, DNO agreement, engagement with planning authority and delays in delivery of equipment.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Costs estimates should include appropriate cost contingencies (latest year-on-year inflation in UK was 5.4%*) – at least 10% for pre-tender stage applications.</a:t>
            </a:r>
          </a:p>
        </p:txBody>
      </p:sp>
      <p:pic>
        <p:nvPicPr>
          <p:cNvPr id="4" name="Picture Placeholder 18">
            <a:extLst>
              <a:ext uri="{FF2B5EF4-FFF2-40B4-BE49-F238E27FC236}">
                <a16:creationId xmlns:a16="http://schemas.microsoft.com/office/drawing/2014/main" id="{7A867A38-4585-CB44-E16C-21B3E73B28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548" y="187028"/>
            <a:ext cx="6053102" cy="5589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A6DA6-7DA4-0424-1833-35D6415E6750}"/>
              </a:ext>
            </a:extLst>
          </p:cNvPr>
          <p:cNvSpPr/>
          <p:nvPr/>
        </p:nvSpPr>
        <p:spPr>
          <a:xfrm>
            <a:off x="5894387" y="187028"/>
            <a:ext cx="6058263" cy="55881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5159A-49EC-1D8A-BE7A-50538AE4C25B}"/>
              </a:ext>
            </a:extLst>
          </p:cNvPr>
          <p:cNvSpPr txBox="1"/>
          <p:nvPr/>
        </p:nvSpPr>
        <p:spPr>
          <a:xfrm>
            <a:off x="6391633" y="1469659"/>
            <a:ext cx="393994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Energy saving calculations and energy consumption should align with benchmarks.</a:t>
            </a:r>
          </a:p>
          <a:p>
            <a:r>
              <a:rPr lang="en-GB" sz="1500" dirty="0">
                <a:solidFill>
                  <a:schemeClr val="bg1"/>
                </a:solidFill>
              </a:rPr>
              <a:t> </a:t>
            </a:r>
          </a:p>
          <a:p>
            <a:r>
              <a:rPr lang="en-GB" sz="1500" dirty="0">
                <a:solidFill>
                  <a:schemeClr val="bg1"/>
                </a:solidFill>
              </a:rPr>
              <a:t>Missing evidence is generally queried and not added as a compliance condition for post-tender stage.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200E6-D289-7C5C-8263-5BF09008431F}"/>
              </a:ext>
            </a:extLst>
          </p:cNvPr>
          <p:cNvSpPr txBox="1"/>
          <p:nvPr/>
        </p:nvSpPr>
        <p:spPr>
          <a:xfrm>
            <a:off x="3212927" y="6204208"/>
            <a:ext cx="6100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2"/>
                </a:solidFill>
              </a:rPr>
              <a:t>* 19/01/2022, </a:t>
            </a:r>
            <a:r>
              <a:rPr lang="en-US" sz="12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Consumer price inflation, UK - Office for National Statistics</a:t>
            </a:r>
            <a:endParaRPr lang="en-GB" sz="1200" dirty="0">
              <a:solidFill>
                <a:schemeClr val="bg2"/>
              </a:solidFill>
            </a:endParaRPr>
          </a:p>
        </p:txBody>
      </p:sp>
      <p:pic>
        <p:nvPicPr>
          <p:cNvPr id="15" name="Graphic 14" descr="Sustainability outline">
            <a:extLst>
              <a:ext uri="{FF2B5EF4-FFF2-40B4-BE49-F238E27FC236}">
                <a16:creationId xmlns:a16="http://schemas.microsoft.com/office/drawing/2014/main" id="{0D064C24-9FD4-6431-EB08-EE90748EC1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1633" y="495063"/>
            <a:ext cx="868149" cy="868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9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8">
            <a:extLst>
              <a:ext uri="{FF2B5EF4-FFF2-40B4-BE49-F238E27FC236}">
                <a16:creationId xmlns:a16="http://schemas.microsoft.com/office/drawing/2014/main" id="{01969D8B-0054-66FA-B194-5E0F22FDB0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2" y="2563091"/>
            <a:ext cx="11703268" cy="32138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Risk Register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290267"/>
            <a:ext cx="5951207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none" strike="noStrike" dirty="0">
                <a:solidFill>
                  <a:schemeClr val="accent2"/>
                </a:solidFill>
                <a:effectLst/>
              </a:rPr>
              <a:t>List of risks and mitigation measures, risk level. </a:t>
            </a:r>
          </a:p>
          <a:p>
            <a:pPr>
              <a:lnSpc>
                <a:spcPct val="150000"/>
              </a:lnSpc>
            </a:pPr>
            <a:r>
              <a:rPr lang="en-US" sz="1800" u="none" strike="noStrike" dirty="0">
                <a:solidFill>
                  <a:schemeClr val="accent2"/>
                </a:solidFill>
                <a:effectLst/>
              </a:rPr>
              <a:t>Risk register should include risks due to: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B781C4-863B-ECD3-EF79-EC3A73B3E66E}"/>
              </a:ext>
            </a:extLst>
          </p:cNvPr>
          <p:cNvSpPr/>
          <p:nvPr/>
        </p:nvSpPr>
        <p:spPr>
          <a:xfrm>
            <a:off x="249383" y="2563091"/>
            <a:ext cx="11693236" cy="321382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8887D-C62F-0217-9F50-02A9573101D5}"/>
              </a:ext>
            </a:extLst>
          </p:cNvPr>
          <p:cNvSpPr txBox="1"/>
          <p:nvPr/>
        </p:nvSpPr>
        <p:spPr>
          <a:xfrm>
            <a:off x="911424" y="2912677"/>
            <a:ext cx="5951207" cy="212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Resource</a:t>
            </a:r>
            <a:r>
              <a:rPr lang="en-US" sz="1500" u="none" strike="noStrike" dirty="0">
                <a:solidFill>
                  <a:schemeClr val="bg1"/>
                </a:solidFill>
                <a:effectLst/>
              </a:rPr>
              <a:t> concerns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D</a:t>
            </a:r>
            <a:r>
              <a:rPr lang="en-US" sz="1500" u="none" strike="noStrike" dirty="0">
                <a:solidFill>
                  <a:schemeClr val="bg1"/>
                </a:solidFill>
                <a:effectLst/>
              </a:rPr>
              <a:t>elays in delivery of equipment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U</a:t>
            </a:r>
            <a:r>
              <a:rPr lang="en-US" sz="1500" u="none" strike="noStrike" dirty="0">
                <a:solidFill>
                  <a:schemeClr val="bg1"/>
                </a:solidFill>
                <a:effectLst/>
              </a:rPr>
              <a:t>nforeseen increase in equipment costs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Statutory consents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DNO upgrades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Design development</a:t>
            </a:r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Programme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C0BC2A-A95E-9B2A-B9BE-919347A447E9}"/>
              </a:ext>
            </a:extLst>
          </p:cNvPr>
          <p:cNvGrpSpPr/>
          <p:nvPr/>
        </p:nvGrpSpPr>
        <p:grpSpPr>
          <a:xfrm>
            <a:off x="789792" y="3527029"/>
            <a:ext cx="2631989" cy="1499222"/>
            <a:chOff x="942192" y="3527029"/>
            <a:chExt cx="2631989" cy="149922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94BBEBA-FF2F-425C-19B1-5F060BE574C9}"/>
                </a:ext>
              </a:extLst>
            </p:cNvPr>
            <p:cNvGrpSpPr/>
            <p:nvPr/>
          </p:nvGrpSpPr>
          <p:grpSpPr>
            <a:xfrm>
              <a:off x="942192" y="4195120"/>
              <a:ext cx="2631989" cy="654908"/>
              <a:chOff x="963827" y="4164227"/>
              <a:chExt cx="2631989" cy="654908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1861BF9-50EC-EE74-E489-2E69AB272D55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0" cy="65490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8B6B253-76A5-FF86-D001-DE3A82358BE0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26319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26" name="Graphic 25" descr="Clipboard Ticked outline">
              <a:extLst>
                <a:ext uri="{FF2B5EF4-FFF2-40B4-BE49-F238E27FC236}">
                  <a16:creationId xmlns:a16="http://schemas.microsoft.com/office/drawing/2014/main" id="{8ED49E75-3590-4B74-DA5B-E8620A93B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7796" y="3527029"/>
              <a:ext cx="584775" cy="58477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AC3935-37BB-D8E8-C8DA-6262E79E10B5}"/>
                </a:ext>
              </a:extLst>
            </p:cNvPr>
            <p:cNvSpPr txBox="1"/>
            <p:nvPr/>
          </p:nvSpPr>
          <p:spPr>
            <a:xfrm>
              <a:off x="997796" y="4241421"/>
              <a:ext cx="2400308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ctr"/>
              <a:r>
                <a:rPr lang="en-US" sz="1500" dirty="0">
                  <a:solidFill>
                    <a:schemeClr val="tx2"/>
                  </a:solidFill>
                </a:rPr>
                <a:t>Show when </a:t>
              </a:r>
              <a:r>
                <a:rPr lang="en-US" sz="1500" b="1" dirty="0">
                  <a:solidFill>
                    <a:schemeClr val="tx2"/>
                  </a:solidFill>
                </a:rPr>
                <a:t>preferred contractor</a:t>
              </a:r>
              <a:r>
                <a:rPr lang="en-US" sz="1500" dirty="0">
                  <a:solidFill>
                    <a:schemeClr val="tx2"/>
                  </a:solidFill>
                </a:rPr>
                <a:t> is to be appointed.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4FBC77-31AB-2611-EF50-25B692FEDD0F}"/>
              </a:ext>
            </a:extLst>
          </p:cNvPr>
          <p:cNvGrpSpPr/>
          <p:nvPr/>
        </p:nvGrpSpPr>
        <p:grpSpPr>
          <a:xfrm>
            <a:off x="3409423" y="2844225"/>
            <a:ext cx="2696862" cy="1276754"/>
            <a:chOff x="3561823" y="2844225"/>
            <a:chExt cx="2696862" cy="127675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16509AA-2E77-8A60-E62A-4FC7B449B4D8}"/>
                </a:ext>
              </a:extLst>
            </p:cNvPr>
            <p:cNvGrpSpPr/>
            <p:nvPr/>
          </p:nvGrpSpPr>
          <p:grpSpPr>
            <a:xfrm>
              <a:off x="3574181" y="3466071"/>
              <a:ext cx="2631989" cy="654908"/>
              <a:chOff x="963827" y="4164227"/>
              <a:chExt cx="2631989" cy="654908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61C5CE8-1FDD-209F-6726-5DE0B3350776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0" cy="65490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8DA6DBF-C913-D55B-0BC8-98E12F31A836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26319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32" name="Graphic 31" descr="Priorities outline">
              <a:extLst>
                <a:ext uri="{FF2B5EF4-FFF2-40B4-BE49-F238E27FC236}">
                  <a16:creationId xmlns:a16="http://schemas.microsoft.com/office/drawing/2014/main" id="{18979E65-F937-EDE7-3A41-5A5719B57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61823" y="2844225"/>
              <a:ext cx="584775" cy="5847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7FBC2F-5160-711E-57F2-067CDB42BE34}"/>
                </a:ext>
              </a:extLst>
            </p:cNvPr>
            <p:cNvSpPr txBox="1"/>
            <p:nvPr/>
          </p:nvSpPr>
          <p:spPr>
            <a:xfrm>
              <a:off x="3694664" y="3513092"/>
              <a:ext cx="256402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ctr"/>
              <a:r>
                <a:rPr lang="en-US" sz="1500" dirty="0">
                  <a:solidFill>
                    <a:schemeClr val="tx2"/>
                  </a:solidFill>
                </a:rPr>
                <a:t>Allowance for </a:t>
              </a:r>
              <a:r>
                <a:rPr lang="en-US" sz="1500" b="1" dirty="0">
                  <a:solidFill>
                    <a:schemeClr val="tx2"/>
                  </a:solidFill>
                </a:rPr>
                <a:t>DNO approval </a:t>
              </a:r>
              <a:r>
                <a:rPr lang="en-US" sz="1500" dirty="0">
                  <a:solidFill>
                    <a:schemeClr val="tx2"/>
                  </a:solidFill>
                </a:rPr>
                <a:t>(min 6 weeks).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E5C3E1-93AE-8A78-E5CF-357ACDD32EC2}"/>
              </a:ext>
            </a:extLst>
          </p:cNvPr>
          <p:cNvGrpSpPr/>
          <p:nvPr/>
        </p:nvGrpSpPr>
        <p:grpSpPr>
          <a:xfrm>
            <a:off x="6029054" y="2158063"/>
            <a:ext cx="2690681" cy="1791467"/>
            <a:chOff x="6181454" y="2158063"/>
            <a:chExt cx="2690681" cy="179146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79A5E6-8E34-925B-E90D-C46233CDA037}"/>
                </a:ext>
              </a:extLst>
            </p:cNvPr>
            <p:cNvGrpSpPr/>
            <p:nvPr/>
          </p:nvGrpSpPr>
          <p:grpSpPr>
            <a:xfrm>
              <a:off x="6230883" y="2737023"/>
              <a:ext cx="2631989" cy="654908"/>
              <a:chOff x="963827" y="4164227"/>
              <a:chExt cx="2631989" cy="654908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0C40C03-2E43-817F-0387-9D2954ADCDA8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0" cy="65490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885A8ED-4835-FE94-B292-104A7F38346C}"/>
                  </a:ext>
                </a:extLst>
              </p:cNvPr>
              <p:cNvCxnSpPr/>
              <p:nvPr/>
            </p:nvCxnSpPr>
            <p:spPr>
              <a:xfrm>
                <a:off x="963827" y="4164227"/>
                <a:ext cx="26319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38" name="Graphic 37" descr="Daily calendar outline">
              <a:extLst>
                <a:ext uri="{FF2B5EF4-FFF2-40B4-BE49-F238E27FC236}">
                  <a16:creationId xmlns:a16="http://schemas.microsoft.com/office/drawing/2014/main" id="{1B1231DF-F872-4430-5408-E05456EBE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81454" y="2158063"/>
              <a:ext cx="584775" cy="58477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AF183D-109F-3F99-89A6-6BD4161A03B2}"/>
                </a:ext>
              </a:extLst>
            </p:cNvPr>
            <p:cNvSpPr txBox="1"/>
            <p:nvPr/>
          </p:nvSpPr>
          <p:spPr>
            <a:xfrm>
              <a:off x="6308114" y="2779979"/>
              <a:ext cx="256402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accent2"/>
                </a:buClr>
                <a:buSzPct val="100000"/>
              </a:pPr>
              <a:r>
                <a:rPr lang="en-US" sz="1400" dirty="0">
                  <a:solidFill>
                    <a:schemeClr val="tx2"/>
                  </a:solidFill>
                </a:rPr>
                <a:t>Equipment </a:t>
              </a:r>
              <a:r>
                <a:rPr lang="en-US" sz="1400" b="1" dirty="0">
                  <a:solidFill>
                    <a:schemeClr val="tx2"/>
                  </a:solidFill>
                </a:rPr>
                <a:t>procurement timescales </a:t>
              </a:r>
              <a:r>
                <a:rPr lang="en-US" sz="1400" dirty="0">
                  <a:solidFill>
                    <a:schemeClr val="tx2"/>
                  </a:solidFill>
                </a:rPr>
                <a:t>(typically 2-3 months for ASHPs, but judgement from engineer required).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E2CD35-90DA-A9EC-F662-BA71EB01DA55}"/>
              </a:ext>
            </a:extLst>
          </p:cNvPr>
          <p:cNvGrpSpPr/>
          <p:nvPr/>
        </p:nvGrpSpPr>
        <p:grpSpPr>
          <a:xfrm>
            <a:off x="8516881" y="1478805"/>
            <a:ext cx="6390445" cy="1159364"/>
            <a:chOff x="8669281" y="1478805"/>
            <a:chExt cx="6390445" cy="115936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B308BC0-1D93-99E1-5750-DDE94AE9C08A}"/>
                </a:ext>
              </a:extLst>
            </p:cNvPr>
            <p:cNvGrpSpPr/>
            <p:nvPr/>
          </p:nvGrpSpPr>
          <p:grpSpPr>
            <a:xfrm>
              <a:off x="8669281" y="1478805"/>
              <a:ext cx="2800867" cy="1159364"/>
              <a:chOff x="8669281" y="1478805"/>
              <a:chExt cx="2800867" cy="115936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7973E7A-BF93-6C31-CF5E-C54B44629790}"/>
                  </a:ext>
                </a:extLst>
              </p:cNvPr>
              <p:cNvGrpSpPr/>
              <p:nvPr/>
            </p:nvGrpSpPr>
            <p:grpSpPr>
              <a:xfrm>
                <a:off x="8838159" y="1983261"/>
                <a:ext cx="2631989" cy="654908"/>
                <a:chOff x="963827" y="4164227"/>
                <a:chExt cx="2631989" cy="654908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689B335-5870-9969-66E7-6E69C19AE49A}"/>
                    </a:ext>
                  </a:extLst>
                </p:cNvPr>
                <p:cNvCxnSpPr/>
                <p:nvPr/>
              </p:nvCxnSpPr>
              <p:spPr>
                <a:xfrm>
                  <a:off x="963827" y="4164227"/>
                  <a:ext cx="0" cy="654908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AC2299DE-160E-7F69-1D45-792DDCEBE182}"/>
                    </a:ext>
                  </a:extLst>
                </p:cNvPr>
                <p:cNvCxnSpPr/>
                <p:nvPr/>
              </p:nvCxnSpPr>
              <p:spPr>
                <a:xfrm>
                  <a:off x="963827" y="4164227"/>
                  <a:ext cx="2631989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6" name="Graphic 45" descr="Checkbox Ticked outline">
                <a:extLst>
                  <a:ext uri="{FF2B5EF4-FFF2-40B4-BE49-F238E27FC236}">
                    <a16:creationId xmlns:a16="http://schemas.microsoft.com/office/drawing/2014/main" id="{6BC543A3-7D85-3E6F-BA83-D247AC2AF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669281" y="1478805"/>
                <a:ext cx="584775" cy="584775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B7550A-E02A-6561-D557-5B74A6C83E39}"/>
                </a:ext>
              </a:extLst>
            </p:cNvPr>
            <p:cNvSpPr txBox="1"/>
            <p:nvPr/>
          </p:nvSpPr>
          <p:spPr>
            <a:xfrm>
              <a:off x="8961668" y="2060334"/>
              <a:ext cx="60980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accent2"/>
                </a:buClr>
                <a:buSzPct val="100000"/>
              </a:pPr>
              <a:r>
                <a:rPr lang="en-GB" sz="1400" b="1" dirty="0">
                  <a:solidFill>
                    <a:schemeClr val="tx2"/>
                  </a:solidFill>
                </a:rPr>
                <a:t>Planning approval </a:t>
              </a:r>
              <a:r>
                <a:rPr lang="en-GB" sz="1400" dirty="0">
                  <a:solidFill>
                    <a:schemeClr val="tx2"/>
                  </a:solidFill>
                </a:rPr>
                <a:t>if required.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6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Commercial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484133"/>
            <a:ext cx="5730008" cy="3627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accent1"/>
                </a:solidFill>
              </a:rPr>
              <a:t>Evidence to justify each cost breakdown items in form: </a:t>
            </a:r>
          </a:p>
          <a:p>
            <a:endParaRPr lang="en-GB" sz="15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Design and engineering costs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Main equipment cost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Installation &amp; commissioning cost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Project delivery cost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Contingency costs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Other project costs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VAT.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500" dirty="0">
                <a:solidFill>
                  <a:schemeClr val="tx2"/>
                </a:solidFill>
              </a:rPr>
              <a:t>References to Spons or past projects are valid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</p:txBody>
      </p:sp>
      <p:pic>
        <p:nvPicPr>
          <p:cNvPr id="2" name="Picture Placeholder 18">
            <a:extLst>
              <a:ext uri="{FF2B5EF4-FFF2-40B4-BE49-F238E27FC236}">
                <a16:creationId xmlns:a16="http://schemas.microsoft.com/office/drawing/2014/main" id="{A8404F09-F191-9C9E-0444-142FC34F14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108" y="187028"/>
            <a:ext cx="5676542" cy="5589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03063F-AA00-FC1B-69A0-16A7DB56614F}"/>
              </a:ext>
            </a:extLst>
          </p:cNvPr>
          <p:cNvSpPr/>
          <p:nvPr/>
        </p:nvSpPr>
        <p:spPr>
          <a:xfrm>
            <a:off x="6276109" y="188771"/>
            <a:ext cx="5676541" cy="55881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88F97-C731-39C7-46FA-807F16B48C09}"/>
              </a:ext>
            </a:extLst>
          </p:cNvPr>
          <p:cNvSpPr txBox="1"/>
          <p:nvPr/>
        </p:nvSpPr>
        <p:spPr>
          <a:xfrm>
            <a:off x="6641432" y="1469659"/>
            <a:ext cx="35974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Appropriate contingency should be allowed for (assessor to judge appropriate cost contingency). Try to include quotes – PV and heat pumps.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7" name="Graphic 16" descr="Money outline">
            <a:extLst>
              <a:ext uri="{FF2B5EF4-FFF2-40B4-BE49-F238E27FC236}">
                <a16:creationId xmlns:a16="http://schemas.microsoft.com/office/drawing/2014/main" id="{0CBF69F6-2EE9-79D9-170D-5980B794A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499" y="472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F00DE62D-1E45-9DC0-ED51-193C348373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108" y="152399"/>
            <a:ext cx="5676541" cy="56222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</a:t>
            </a:r>
            <a:br>
              <a:rPr lang="en-GB" dirty="0"/>
            </a:br>
            <a:r>
              <a:rPr lang="en-GB" dirty="0"/>
              <a:t>Like for Like Replacement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443744"/>
            <a:ext cx="4181267" cy="385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accent1"/>
                </a:solidFill>
              </a:rPr>
              <a:t>References to Spons, emails from manufacturers, quotations from previous projects or similar. 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tx2"/>
                </a:solidFill>
              </a:rPr>
              <a:t>Like-for-like costs should include but are not limited to new controls, pumps, expansion vessels, pipework and insulation, cost of removing the end-of-life heating system, cost of installing the conventional heating system, commissioning work. 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7F31AE-8CBB-B5BD-1730-974D1D342E89}"/>
              </a:ext>
            </a:extLst>
          </p:cNvPr>
          <p:cNvSpPr/>
          <p:nvPr/>
        </p:nvSpPr>
        <p:spPr>
          <a:xfrm>
            <a:off x="6276108" y="188771"/>
            <a:ext cx="5676541" cy="55881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E7B05-2BE5-75C9-B162-1B7F56518C89}"/>
              </a:ext>
            </a:extLst>
          </p:cNvPr>
          <p:cNvSpPr txBox="1"/>
          <p:nvPr/>
        </p:nvSpPr>
        <p:spPr>
          <a:xfrm>
            <a:off x="6641015" y="1469659"/>
            <a:ext cx="3195712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Quotations from contractors (including supply, installation design and other costs) confirming costs.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51A5EDD4-F739-DFE5-AA13-B775CC87C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082" y="472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59576476-E9A3-3207-66CD-D18694CD0E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108" y="152399"/>
            <a:ext cx="5676541" cy="56222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1F9E7D-5AF8-415F-50BD-FE4FC5A9EE78}"/>
              </a:ext>
            </a:extLst>
          </p:cNvPr>
          <p:cNvSpPr/>
          <p:nvPr/>
        </p:nvSpPr>
        <p:spPr>
          <a:xfrm>
            <a:off x="6276107" y="188771"/>
            <a:ext cx="5676541" cy="55881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5DB69F3-A495-E7F3-3A1B-A0BD9B8D206C}"/>
              </a:ext>
            </a:extLst>
          </p:cNvPr>
          <p:cNvSpPr txBox="1">
            <a:spLocks/>
          </p:cNvSpPr>
          <p:nvPr/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Salix Success – Procurement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290267"/>
            <a:ext cx="4692611" cy="143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accent1"/>
                </a:solidFill>
              </a:rPr>
              <a:t>Evidence to demonstrate that the procurement process is to follow compliant competition and value for money, in line with internationally and nationally agreed obligations and regulations.</a:t>
            </a:r>
          </a:p>
        </p:txBody>
      </p:sp>
      <p:pic>
        <p:nvPicPr>
          <p:cNvPr id="12" name="Graphic 11" descr="Shield Tick outline">
            <a:extLst>
              <a:ext uri="{FF2B5EF4-FFF2-40B4-BE49-F238E27FC236}">
                <a16:creationId xmlns:a16="http://schemas.microsoft.com/office/drawing/2014/main" id="{E1E7D0C3-F1F8-4ED5-FAC2-DA4D1A521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7266" y="3333176"/>
            <a:ext cx="2176035" cy="2176035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1636253-C2DF-C0ED-CB1C-5A0A5EF42970}"/>
              </a:ext>
            </a:extLst>
          </p:cNvPr>
          <p:cNvSpPr txBox="1">
            <a:spLocks/>
          </p:cNvSpPr>
          <p:nvPr/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8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67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F8159A85-EBD0-6EAB-0BB0-8938678A7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108" y="152399"/>
            <a:ext cx="5676541" cy="56222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7D68EA-81D9-44FF-8A4C-1E4CC7B64DE6}"/>
              </a:ext>
            </a:extLst>
          </p:cNvPr>
          <p:cNvSpPr/>
          <p:nvPr/>
        </p:nvSpPr>
        <p:spPr>
          <a:xfrm>
            <a:off x="6276107" y="188771"/>
            <a:ext cx="5676541" cy="55881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3397A-A8EB-2949-9728-524B6D4C7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91ADB-5016-4807-9F6A-41D7D4D6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645392"/>
            <a:ext cx="4713521" cy="921966"/>
          </a:xfrm>
        </p:spPr>
        <p:txBody>
          <a:bodyPr/>
          <a:lstStyle/>
          <a:p>
            <a:r>
              <a:rPr lang="en-GB" dirty="0"/>
              <a:t>Salix Success – Measurement and Verification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B031-A9F6-471C-BC92-5278AF44E533}"/>
              </a:ext>
            </a:extLst>
          </p:cNvPr>
          <p:cNvSpPr txBox="1"/>
          <p:nvPr/>
        </p:nvSpPr>
        <p:spPr>
          <a:xfrm>
            <a:off x="911424" y="1996849"/>
            <a:ext cx="4256321" cy="316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accent1"/>
                </a:solidFill>
              </a:rPr>
              <a:t>Evidence to demonstrate commitment to carrying an M&amp;V Plan (manual reading or BMS-based; if manual then how are readings going to take place when buildings are unoccupied). 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tx2"/>
                </a:solidFill>
              </a:rPr>
              <a:t>CIBSE TM63 provides guidance on what an M&amp;V plan should include. 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tx2"/>
                </a:solidFill>
              </a:rPr>
              <a:t>M&amp;V Execution Plan.</a:t>
            </a:r>
          </a:p>
        </p:txBody>
      </p:sp>
      <p:pic>
        <p:nvPicPr>
          <p:cNvPr id="3" name="Graphic 2" descr="Speedometer Middle outline">
            <a:extLst>
              <a:ext uri="{FF2B5EF4-FFF2-40B4-BE49-F238E27FC236}">
                <a16:creationId xmlns:a16="http://schemas.microsoft.com/office/drawing/2014/main" id="{C6DAF0E0-C72F-4E6B-8642-2D9306C5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8930" y="3292643"/>
            <a:ext cx="2675022" cy="26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NC Lavalin F&amp;G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NC Lavalin F&amp;G White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NC Lavalin F&amp;G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175015295A4418C9CA970FBA8C69D" ma:contentTypeVersion="17" ma:contentTypeDescription="Create a new document." ma:contentTypeScope="" ma:versionID="80edce505e66a01727df4adbc1682313">
  <xsd:schema xmlns:xsd="http://www.w3.org/2001/XMLSchema" xmlns:xs="http://www.w3.org/2001/XMLSchema" xmlns:p="http://schemas.microsoft.com/office/2006/metadata/properties" xmlns:ns2="5927436d-6c81-4510-bb03-25d3568b4ee4" xmlns:ns3="6211f946-f226-4631-81ae-b0bb19ffc4e9" targetNamespace="http://schemas.microsoft.com/office/2006/metadata/properties" ma:root="true" ma:fieldsID="9adc943ea2c740b79d02221d7fa82d05" ns2:_="" ns3:_="">
    <xsd:import namespace="5927436d-6c81-4510-bb03-25d3568b4ee4"/>
    <xsd:import namespace="6211f946-f226-4631-81ae-b0bb19ffc4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7436d-6c81-4510-bb03-25d3568b4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5616c7-022e-4f50-b045-a230707f24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1f946-f226-4631-81ae-b0bb19ffc4e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091ad45-3340-4062-bb11-5b5429389b6d}" ma:internalName="TaxCatchAll" ma:showField="CatchAllData" ma:web="6211f946-f226-4631-81ae-b0bb19ffc4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29578-32AB-4965-9ABB-EB91C74AFAEB}"/>
</file>

<file path=customXml/itemProps2.xml><?xml version="1.0" encoding="utf-8"?>
<ds:datastoreItem xmlns:ds="http://schemas.openxmlformats.org/officeDocument/2006/customXml" ds:itemID="{D8EEB917-1DB7-437F-919C-9F580DFFEF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11884</TotalTime>
  <Words>841</Words>
  <Application>Microsoft Office PowerPoint</Application>
  <PresentationFormat>Widescreen</PresentationFormat>
  <Paragraphs>129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Flama Basic</vt:lpstr>
      <vt:lpstr>Lucida Grande</vt:lpstr>
      <vt:lpstr>SNC Lavalin F&amp;G Grey Template</vt:lpstr>
      <vt:lpstr>SNC Lavalin F&amp;G White Template</vt:lpstr>
      <vt:lpstr>1_SNC Lavalin F&amp;G Grey Template</vt:lpstr>
      <vt:lpstr>Emergency Services Environment and Sustainability Group</vt:lpstr>
      <vt:lpstr>Salix Finance </vt:lpstr>
      <vt:lpstr>Technical Advisor –  Common Issues</vt:lpstr>
      <vt:lpstr>Salix Success – Risk Register</vt:lpstr>
      <vt:lpstr>Salix Success – Programme</vt:lpstr>
      <vt:lpstr>Salix Success – Commercial</vt:lpstr>
      <vt:lpstr>Salix Success –  Like for Like Replacement</vt:lpstr>
      <vt:lpstr>Salix Success – Procurement</vt:lpstr>
      <vt:lpstr>Salix Success – Measurement and Verification</vt:lpstr>
      <vt:lpstr>Salix Success – Feasibility </vt:lpstr>
      <vt:lpstr>Salix Success – Organisation Chart and Schematic</vt:lpstr>
      <vt:lpstr>Salix Success –  Current fossil fuel consumption</vt:lpstr>
      <vt:lpstr>Salix Success –  End of life heating system</vt:lpstr>
      <vt:lpstr>Salix Success –  Additional supporting evidence</vt:lpstr>
      <vt:lpstr>Questions/Discussion</vt:lpstr>
    </vt:vector>
  </TitlesOfParts>
  <Company>SNC-Lavalin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SNC-Lavalin F+G 16x9 Template</dc:title>
  <dc:creator>SNC-Lavalin</dc:creator>
  <cp:lastModifiedBy>Elli Nikolaou</cp:lastModifiedBy>
  <cp:revision>1056</cp:revision>
  <cp:lastPrinted>2022-09-28T19:22:42Z</cp:lastPrinted>
  <dcterms:created xsi:type="dcterms:W3CDTF">2014-07-30T18:59:46Z</dcterms:created>
  <dcterms:modified xsi:type="dcterms:W3CDTF">2023-06-12T20:30:45Z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2BD6E799-E3D8-4F98-976E-786B32E4B636</vt:lpwstr>
  </property>
  <property fmtid="{D5CDD505-2E9C-101B-9397-08002B2CF9AE}" pid="3" name="ArticulatePath">
    <vt:lpwstr>4x3_SNC_PPT_050218</vt:lpwstr>
  </property>
  <property fmtid="{D5CDD505-2E9C-101B-9397-08002B2CF9AE}" pid="4" name="DocRiskLevel">
    <vt:lpwstr/>
  </property>
  <property fmtid="{D5CDD505-2E9C-101B-9397-08002B2CF9AE}" pid="5" name="DocRiskLevelWizardText">
    <vt:lpwstr>Atkins Baseline</vt:lpwstr>
  </property>
  <property fmtid="{D5CDD505-2E9C-101B-9397-08002B2CF9AE}" pid="6" name="DocRiskLevelWizardMarker">
    <vt:lpwstr/>
  </property>
</Properties>
</file>